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8"/>
  </p:notesMasterIdLst>
  <p:sldIdLst>
    <p:sldId id="294" r:id="rId2"/>
    <p:sldId id="256" r:id="rId3"/>
    <p:sldId id="329" r:id="rId4"/>
    <p:sldId id="296" r:id="rId5"/>
    <p:sldId id="311" r:id="rId6"/>
    <p:sldId id="298" r:id="rId7"/>
    <p:sldId id="266" r:id="rId8"/>
    <p:sldId id="344" r:id="rId9"/>
    <p:sldId id="320" r:id="rId10"/>
    <p:sldId id="319" r:id="rId11"/>
    <p:sldId id="318" r:id="rId12"/>
    <p:sldId id="317" r:id="rId13"/>
    <p:sldId id="316" r:id="rId14"/>
    <p:sldId id="315" r:id="rId15"/>
    <p:sldId id="331" r:id="rId16"/>
    <p:sldId id="328" r:id="rId17"/>
    <p:sldId id="327" r:id="rId18"/>
    <p:sldId id="321" r:id="rId19"/>
    <p:sldId id="295" r:id="rId20"/>
    <p:sldId id="369" r:id="rId21"/>
    <p:sldId id="370" r:id="rId22"/>
    <p:sldId id="372" r:id="rId23"/>
    <p:sldId id="373" r:id="rId24"/>
    <p:sldId id="374" r:id="rId25"/>
    <p:sldId id="375" r:id="rId26"/>
    <p:sldId id="376" r:id="rId27"/>
    <p:sldId id="377" r:id="rId28"/>
    <p:sldId id="324" r:id="rId29"/>
    <p:sldId id="383" r:id="rId30"/>
    <p:sldId id="346" r:id="rId31"/>
    <p:sldId id="347" r:id="rId32"/>
    <p:sldId id="353" r:id="rId33"/>
    <p:sldId id="352" r:id="rId34"/>
    <p:sldId id="323" r:id="rId35"/>
    <p:sldId id="348" r:id="rId36"/>
    <p:sldId id="349" r:id="rId37"/>
    <p:sldId id="350" r:id="rId38"/>
    <p:sldId id="354" r:id="rId39"/>
    <p:sldId id="355" r:id="rId40"/>
    <p:sldId id="356" r:id="rId41"/>
    <p:sldId id="357" r:id="rId42"/>
    <p:sldId id="358" r:id="rId43"/>
    <p:sldId id="359" r:id="rId44"/>
    <p:sldId id="360" r:id="rId45"/>
    <p:sldId id="361" r:id="rId46"/>
    <p:sldId id="362" r:id="rId47"/>
    <p:sldId id="363" r:id="rId48"/>
    <p:sldId id="364" r:id="rId49"/>
    <p:sldId id="365" r:id="rId50"/>
    <p:sldId id="367" r:id="rId51"/>
    <p:sldId id="290" r:id="rId52"/>
    <p:sldId id="387" r:id="rId53"/>
    <p:sldId id="342" r:id="rId54"/>
    <p:sldId id="341" r:id="rId55"/>
    <p:sldId id="340" r:id="rId56"/>
    <p:sldId id="337" r:id="rId57"/>
    <p:sldId id="308" r:id="rId58"/>
    <p:sldId id="286" r:id="rId59"/>
    <p:sldId id="384" r:id="rId60"/>
    <p:sldId id="338" r:id="rId61"/>
    <p:sldId id="339" r:id="rId62"/>
    <p:sldId id="343" r:id="rId63"/>
    <p:sldId id="386" r:id="rId64"/>
    <p:sldId id="385" r:id="rId65"/>
    <p:sldId id="259" r:id="rId66"/>
    <p:sldId id="388" r:id="rId67"/>
  </p:sldIdLst>
  <p:sldSz cx="9144000" cy="6858000" type="screen4x3"/>
  <p:notesSz cx="6834188" cy="99790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12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61481" cy="498951"/>
          </a:xfrm>
          <a:prstGeom prst="rect">
            <a:avLst/>
          </a:prstGeom>
        </p:spPr>
        <p:txBody>
          <a:bodyPr vert="horz" lIns="92629" tIns="46314" rIns="92629" bIns="4631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71126" y="1"/>
            <a:ext cx="2961481" cy="498951"/>
          </a:xfrm>
          <a:prstGeom prst="rect">
            <a:avLst/>
          </a:prstGeom>
        </p:spPr>
        <p:txBody>
          <a:bodyPr vert="horz" lIns="92629" tIns="46314" rIns="92629" bIns="46314" rtlCol="0"/>
          <a:lstStyle>
            <a:lvl1pPr algn="r">
              <a:defRPr sz="1200"/>
            </a:lvl1pPr>
          </a:lstStyle>
          <a:p>
            <a:fld id="{1EB70D82-AFE6-4259-9827-C77546D49835}" type="datetimeFigureOut">
              <a:rPr lang="cs-CZ" smtClean="0"/>
              <a:pPr/>
              <a:t>3.3.2009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89512" cy="3741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9" tIns="46314" rIns="92629" bIns="4631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3419" y="4740038"/>
            <a:ext cx="5467350" cy="4490561"/>
          </a:xfrm>
          <a:prstGeom prst="rect">
            <a:avLst/>
          </a:prstGeom>
        </p:spPr>
        <p:txBody>
          <a:bodyPr vert="horz" lIns="92629" tIns="46314" rIns="92629" bIns="46314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78343"/>
            <a:ext cx="2961481" cy="498951"/>
          </a:xfrm>
          <a:prstGeom prst="rect">
            <a:avLst/>
          </a:prstGeom>
        </p:spPr>
        <p:txBody>
          <a:bodyPr vert="horz" lIns="92629" tIns="46314" rIns="92629" bIns="4631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71126" y="9478343"/>
            <a:ext cx="2961481" cy="498951"/>
          </a:xfrm>
          <a:prstGeom prst="rect">
            <a:avLst/>
          </a:prstGeom>
        </p:spPr>
        <p:txBody>
          <a:bodyPr vert="horz" lIns="92629" tIns="46314" rIns="92629" bIns="46314" rtlCol="0" anchor="b"/>
          <a:lstStyle>
            <a:lvl1pPr algn="r">
              <a:defRPr sz="1200"/>
            </a:lvl1pPr>
          </a:lstStyle>
          <a:p>
            <a:fld id="{C73EA7A4-031E-41FC-80E3-C1FE570E089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EA7A4-031E-41FC-80E3-C1FE570E089D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CZ-SK Košice (V. Šimák)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6D045-7840-46CD-9BEC-EB5A7CA93E5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28794" y="500042"/>
            <a:ext cx="52164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HCP </a:t>
            </a:r>
            <a:r>
              <a:rPr lang="cs-CZ" sz="8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</a:t>
            </a:r>
            <a:r>
              <a:rPr lang="cs-CZ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BH</a:t>
            </a:r>
            <a:endParaRPr lang="cs-CZ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2466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6577" y="1857364"/>
            <a:ext cx="5704527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14810" y="357166"/>
          <a:ext cx="6007100" cy="5889625"/>
        </p:xfrm>
        <a:graphic>
          <a:graphicData uri="http://schemas.openxmlformats.org/presentationml/2006/ole">
            <p:oleObj spid="_x0000_s1026" name="Dokument" r:id="rId3" imgW="6006540" imgH="5890088" progId="Word.Document.12">
              <p:embed/>
            </p:oleObj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0"/>
            <a:ext cx="44100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214282" y="35716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cs-CZ" dirty="0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643182"/>
            <a:ext cx="5781437" cy="105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élník 5"/>
          <p:cNvSpPr/>
          <p:nvPr/>
        </p:nvSpPr>
        <p:spPr>
          <a:xfrm>
            <a:off x="285720" y="1500174"/>
            <a:ext cx="8429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high-energy scattering process with </a:t>
            </a:r>
            <a:r>
              <a:rPr lang="en-US" i="1" dirty="0" smtClean="0"/>
              <a:t>E &gt;M∗ and</a:t>
            </a:r>
          </a:p>
          <a:p>
            <a:r>
              <a:rPr lang="en-US" dirty="0" smtClean="0"/>
              <a:t>impact parameter </a:t>
            </a:r>
            <a:r>
              <a:rPr lang="en-US" i="1" dirty="0" smtClean="0"/>
              <a:t>b between the colliding particles, the following two cases should</a:t>
            </a:r>
          </a:p>
          <a:p>
            <a:r>
              <a:rPr lang="en-US" dirty="0" smtClean="0"/>
              <a:t>be expected: </a:t>
            </a:r>
            <a:r>
              <a:rPr lang="en-US" b="1" dirty="0" smtClean="0"/>
              <a:t>(</a:t>
            </a:r>
            <a:r>
              <a:rPr lang="en-US" b="1" dirty="0" err="1" smtClean="0"/>
              <a:t>i</a:t>
            </a:r>
            <a:r>
              <a:rPr lang="en-US" b="1" dirty="0" smtClean="0"/>
              <a:t>) if </a:t>
            </a:r>
            <a:r>
              <a:rPr lang="en-US" b="1" i="1" dirty="0" smtClean="0"/>
              <a:t>b &gt; </a:t>
            </a:r>
            <a:r>
              <a:rPr lang="en-US" b="1" i="1" dirty="0" err="1" smtClean="0"/>
              <a:t>rH</a:t>
            </a:r>
            <a:r>
              <a:rPr lang="en-US" b="1" i="1" dirty="0" smtClean="0"/>
              <a:t>(E), elastic and inelastic processes will take place, dominated</a:t>
            </a:r>
          </a:p>
          <a:p>
            <a:r>
              <a:rPr lang="en-US" dirty="0" smtClean="0"/>
              <a:t>by the exchange of gravitons, while </a:t>
            </a:r>
            <a:r>
              <a:rPr lang="en-US" b="1" dirty="0" smtClean="0"/>
              <a:t>(ii) if </a:t>
            </a:r>
            <a:r>
              <a:rPr lang="en-US" b="1" i="1" dirty="0" smtClean="0"/>
              <a:t>b &lt; </a:t>
            </a:r>
            <a:r>
              <a:rPr lang="en-US" b="1" i="1" dirty="0" err="1" smtClean="0"/>
              <a:t>rH</a:t>
            </a:r>
            <a:r>
              <a:rPr lang="en-US" b="1" i="1" dirty="0" smtClean="0"/>
              <a:t>(E), a black hole will be</a:t>
            </a:r>
          </a:p>
          <a:p>
            <a:r>
              <a:rPr lang="cs-CZ" dirty="0" err="1" smtClean="0"/>
              <a:t>formed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42910" y="857232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Compton wavelength </a:t>
            </a:r>
            <a:r>
              <a:rPr lang="en-US" dirty="0" err="1" smtClean="0"/>
              <a:t>l</a:t>
            </a:r>
            <a:r>
              <a:rPr lang="en-US" i="1" dirty="0" err="1" smtClean="0"/>
              <a:t>C</a:t>
            </a:r>
            <a:r>
              <a:rPr lang="en-US" i="1" dirty="0" smtClean="0"/>
              <a:t> = 4p /E of the colliding particle</a:t>
            </a:r>
          </a:p>
          <a:p>
            <a:r>
              <a:rPr lang="en-US" dirty="0" smtClean="0"/>
              <a:t>of energy </a:t>
            </a:r>
            <a:r>
              <a:rPr lang="en-US" i="1" dirty="0" smtClean="0"/>
              <a:t>E/2 must lie within the corresponding Schwarzschild radius </a:t>
            </a:r>
            <a:r>
              <a:rPr lang="en-US" i="1" dirty="0" err="1" smtClean="0"/>
              <a:t>rH</a:t>
            </a:r>
            <a:r>
              <a:rPr lang="en-US" i="1" dirty="0" smtClean="0"/>
              <a:t>(E).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428860" y="357166"/>
            <a:ext cx="3395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Creation of BH at the LHC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00034" y="3071810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 err="1" smtClean="0"/>
              <a:t>xmin</a:t>
            </a:r>
            <a:r>
              <a:rPr lang="cs-CZ" i="1" dirty="0" smtClean="0"/>
              <a:t> = E/M∗,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14752"/>
            <a:ext cx="845939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13" name="Zástupný symbol pro zápatí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703837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1" y="3419528"/>
            <a:ext cx="4357719" cy="24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857224" y="500042"/>
            <a:ext cx="2050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Clasic</a:t>
            </a:r>
            <a:r>
              <a:rPr lang="en-US" b="1" dirty="0" smtClean="0">
                <a:solidFill>
                  <a:srgbClr val="C00000"/>
                </a:solidFill>
              </a:rPr>
              <a:t> BH  </a:t>
            </a:r>
            <a:r>
              <a:rPr lang="en-US" dirty="0" smtClean="0"/>
              <a:t>(Penrose)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86190"/>
            <a:ext cx="855896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643182"/>
            <a:ext cx="373382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6286512" y="614364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70 %  energy =&gt; BH</a:t>
            </a:r>
            <a:endParaRPr lang="cs-CZ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5500702"/>
            <a:ext cx="5760735" cy="76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Zástupný symbol pro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15" name="Zástupný symbol pro zápatí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1"/>
          <p:cNvSpPr txBox="1">
            <a:spLocks/>
          </p:cNvSpPr>
          <p:nvPr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4.3.2009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71678"/>
            <a:ext cx="658420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3"/>
            <a:ext cx="7786742" cy="15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786058"/>
            <a:ext cx="6670186" cy="136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4714884"/>
            <a:ext cx="3000391" cy="6429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13" name="Zástupný symbol pro zápatí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71480"/>
            <a:ext cx="5100277" cy="120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857364"/>
            <a:ext cx="62674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928934"/>
            <a:ext cx="5767205" cy="105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3214686"/>
            <a:ext cx="1336801" cy="39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071942"/>
            <a:ext cx="7858180" cy="204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00306"/>
            <a:ext cx="852548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900267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97804"/>
            <a:ext cx="8072494" cy="209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028" y="571480"/>
            <a:ext cx="879479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000364" y="2714620"/>
            <a:ext cx="2241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chemeClr val="accent3">
                    <a:lumMod val="50000"/>
                  </a:schemeClr>
                </a:solidFill>
              </a:rPr>
              <a:t>Rozpad BH</a:t>
            </a:r>
            <a:endParaRPr lang="cs-CZ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7929618" cy="445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7572428" cy="24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285992"/>
            <a:ext cx="20383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214686"/>
            <a:ext cx="5084815" cy="129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53" y="4621936"/>
            <a:ext cx="7184433" cy="137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solidFill>
                  <a:schemeClr val="bg2">
                    <a:lumMod val="25000"/>
                  </a:schemeClr>
                </a:solidFill>
              </a:rPr>
              <a:t>Černé díry v LHC ?</a:t>
            </a:r>
            <a:endParaRPr lang="cs-CZ" sz="6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5852" y="2285992"/>
            <a:ext cx="6400800" cy="3857652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Co je černá díra ?</a:t>
            </a:r>
          </a:p>
          <a:p>
            <a:pPr algn="l">
              <a:buFont typeface="Arial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Může být malá ?</a:t>
            </a:r>
          </a:p>
          <a:p>
            <a:pPr algn="l">
              <a:buFont typeface="Arial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Je stabilní ?</a:t>
            </a:r>
          </a:p>
          <a:p>
            <a:pPr algn="l">
              <a:buFont typeface="Arial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Může vzniknout na </a:t>
            </a:r>
            <a:r>
              <a:rPr lang="cs-CZ" b="1" dirty="0">
                <a:solidFill>
                  <a:srgbClr val="FF0000"/>
                </a:solidFill>
              </a:rPr>
              <a:t>u</a:t>
            </a:r>
            <a:r>
              <a:rPr lang="cs-CZ" b="1" dirty="0" smtClean="0">
                <a:solidFill>
                  <a:srgbClr val="FF0000"/>
                </a:solidFill>
              </a:rPr>
              <a:t>rychlovači ?</a:t>
            </a:r>
          </a:p>
          <a:p>
            <a:pPr algn="l">
              <a:buFont typeface="Arial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Závisí na počtu dimenzí ?</a:t>
            </a:r>
          </a:p>
          <a:p>
            <a:pPr algn="l">
              <a:buFont typeface="Arial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Jak často ji uvidíme ?</a:t>
            </a:r>
          </a:p>
          <a:p>
            <a:pPr algn="l">
              <a:buFont typeface="Arial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A jak ji uvidíme ?</a:t>
            </a:r>
          </a:p>
          <a:p>
            <a:pPr algn="l"/>
            <a:endParaRPr lang="cs-CZ" dirty="0" smtClean="0"/>
          </a:p>
          <a:p>
            <a:pPr algn="l"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73533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857628"/>
            <a:ext cx="75057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76295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643314"/>
            <a:ext cx="5510206" cy="17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5642" y="5357826"/>
            <a:ext cx="5961021" cy="75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4961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357562"/>
            <a:ext cx="3816783" cy="63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7379" y="3857628"/>
            <a:ext cx="5877406" cy="279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4580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" y="2057400"/>
            <a:ext cx="76009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5143512"/>
            <a:ext cx="64579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bdélník 7"/>
          <p:cNvSpPr/>
          <p:nvPr/>
        </p:nvSpPr>
        <p:spPr>
          <a:xfrm>
            <a:off x="357158" y="5500702"/>
            <a:ext cx="785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??? !!!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31051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30575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785926"/>
            <a:ext cx="75342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5143512"/>
            <a:ext cx="73533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75342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3116"/>
            <a:ext cx="7505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5715016"/>
            <a:ext cx="35433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5533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786190"/>
            <a:ext cx="2124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617807"/>
            <a:ext cx="5812615" cy="274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7057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44"/>
            <a:ext cx="9144000" cy="235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643306" y="3000372"/>
            <a:ext cx="1694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BH v n=1 RS</a:t>
            </a:r>
            <a:endParaRPr lang="cs-CZ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" y="428604"/>
            <a:ext cx="91821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41910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2214554"/>
            <a:ext cx="4983645" cy="59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03486" y="3000372"/>
            <a:ext cx="3149614" cy="68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3571876"/>
            <a:ext cx="5151709" cy="103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4000504"/>
            <a:ext cx="1190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13" name="Zástupný symbol pro zápatí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928926" y="3000372"/>
            <a:ext cx="247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chemeClr val="accent3">
                    <a:lumMod val="50000"/>
                  </a:schemeClr>
                </a:solidFill>
              </a:rPr>
              <a:t>Černé díry ?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643050"/>
            <a:ext cx="87153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3362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857232"/>
            <a:ext cx="9001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643446"/>
            <a:ext cx="84105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14"/>
          <p:cNvSpPr txBox="1">
            <a:spLocks/>
          </p:cNvSpPr>
          <p:nvPr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4.3.2009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07937"/>
            <a:ext cx="9144000" cy="27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673" y="285728"/>
            <a:ext cx="8083432" cy="53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500430" y="3000372"/>
            <a:ext cx="2175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BH a </a:t>
            </a:r>
            <a:r>
              <a:rPr lang="cs-CZ" sz="2400" b="1" dirty="0" err="1" smtClean="0">
                <a:solidFill>
                  <a:schemeClr val="accent3">
                    <a:lumMod val="50000"/>
                  </a:schemeClr>
                </a:solidFill>
              </a:rPr>
              <a:t>Unparticle</a:t>
            </a:r>
            <a:endParaRPr lang="cs-CZ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7249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28868"/>
            <a:ext cx="7870016" cy="118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46829"/>
            <a:ext cx="9144000" cy="203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28604"/>
            <a:ext cx="9144000" cy="470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5286388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6201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8" y="2557463"/>
            <a:ext cx="89249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00504"/>
            <a:ext cx="4597012" cy="104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" y="5000636"/>
            <a:ext cx="87439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143108" y="2786058"/>
            <a:ext cx="4419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chemeClr val="accent3">
                    <a:lumMod val="50000"/>
                  </a:schemeClr>
                </a:solidFill>
              </a:rPr>
              <a:t>Černá díra a Top kvark</a:t>
            </a:r>
            <a:endParaRPr lang="cs-CZ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493064" cy="295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214686"/>
            <a:ext cx="53054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214282" y="214290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Top quark 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mak\Pictures\2009-02-26 black holes\black holes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0"/>
            <a:ext cx="6000760" cy="4813725"/>
          </a:xfrm>
          <a:prstGeom prst="rect">
            <a:avLst/>
          </a:prstGeom>
          <a:noFill/>
        </p:spPr>
      </p:pic>
      <p:sp>
        <p:nvSpPr>
          <p:cNvPr id="15" name="Elipsa 14"/>
          <p:cNvSpPr/>
          <p:nvPr/>
        </p:nvSpPr>
        <p:spPr>
          <a:xfrm>
            <a:off x="642910" y="1142984"/>
            <a:ext cx="1857388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BH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16" name="Kruhová šipka 15"/>
          <p:cNvSpPr/>
          <p:nvPr/>
        </p:nvSpPr>
        <p:spPr>
          <a:xfrm>
            <a:off x="1071538" y="285728"/>
            <a:ext cx="1000132" cy="1714512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928934"/>
            <a:ext cx="461189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ovéPole 17"/>
          <p:cNvSpPr txBox="1"/>
          <p:nvPr/>
        </p:nvSpPr>
        <p:spPr>
          <a:xfrm>
            <a:off x="5786446" y="5643578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???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8100"/>
            <a:ext cx="8615874" cy="546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7897732" cy="402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86256"/>
            <a:ext cx="7462854" cy="229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500042"/>
            <a:ext cx="4048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46577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857496"/>
            <a:ext cx="7010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857760"/>
            <a:ext cx="3317091" cy="10001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9" name="TextovéPole 8"/>
          <p:cNvSpPr txBox="1"/>
          <p:nvPr/>
        </p:nvSpPr>
        <p:spPr>
          <a:xfrm>
            <a:off x="1357290" y="5000636"/>
            <a:ext cx="318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Time for complete evaporation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428860" y="500042"/>
            <a:ext cx="116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quark </a:t>
            </a:r>
            <a:endParaRPr lang="cs-CZ" dirty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43</a:t>
            </a:fld>
            <a:endParaRPr lang="cs-CZ"/>
          </a:p>
        </p:txBody>
      </p:sp>
      <p:sp>
        <p:nvSpPr>
          <p:cNvPr id="13" name="Zástupný symbol pro zápatí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515" y="285728"/>
            <a:ext cx="5510901" cy="12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432542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643050"/>
            <a:ext cx="3928265" cy="49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329198"/>
            <a:ext cx="6286512" cy="409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838" y="352425"/>
            <a:ext cx="7172325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7143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3613" y="2071678"/>
            <a:ext cx="6450388" cy="420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46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3" y="47625"/>
            <a:ext cx="7229475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2025" y="571500"/>
            <a:ext cx="72199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48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14422"/>
            <a:ext cx="9144000" cy="338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49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39" y="285728"/>
            <a:ext cx="8437245" cy="607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71472" y="642918"/>
            <a:ext cx="2221762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Z</a:t>
            </a:r>
            <a:r>
              <a:rPr lang="cs-CZ" sz="4000" b="1" dirty="0" err="1" smtClean="0">
                <a:solidFill>
                  <a:schemeClr val="accent3">
                    <a:lumMod val="50000"/>
                  </a:schemeClr>
                </a:solidFill>
              </a:rPr>
              <a:t>ávěry</a:t>
            </a:r>
            <a:r>
              <a:rPr lang="cs-CZ" sz="4000" b="1" dirty="0" smtClean="0">
                <a:solidFill>
                  <a:schemeClr val="accent3">
                    <a:lumMod val="50000"/>
                  </a:schemeClr>
                </a:solidFill>
              </a:rPr>
              <a:t> ?</a:t>
            </a:r>
          </a:p>
          <a:p>
            <a:r>
              <a:rPr lang="cs-CZ" sz="4000" b="1" dirty="0" smtClean="0">
                <a:solidFill>
                  <a:schemeClr val="accent3">
                    <a:lumMod val="50000"/>
                  </a:schemeClr>
                </a:solidFill>
              </a:rPr>
              <a:t>Diskuse?</a:t>
            </a:r>
          </a:p>
          <a:p>
            <a:r>
              <a:rPr lang="cs-CZ" sz="4000" b="1" dirty="0" smtClean="0">
                <a:solidFill>
                  <a:schemeClr val="accent3">
                    <a:lumMod val="50000"/>
                  </a:schemeClr>
                </a:solidFill>
              </a:rPr>
              <a:t>Náměty ?</a:t>
            </a:r>
            <a:endParaRPr lang="cs-CZ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50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286116" y="3571876"/>
            <a:ext cx="5235729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??? BH at LHC ???</a:t>
            </a:r>
            <a:endParaRPr lang="cs-CZ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286116" y="2714620"/>
            <a:ext cx="2047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chemeClr val="accent3">
                    <a:lumMod val="50000"/>
                  </a:schemeClr>
                </a:solidFill>
              </a:rPr>
              <a:t>Literatura</a:t>
            </a:r>
            <a:endParaRPr lang="cs-CZ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51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66095"/>
            <a:ext cx="6215105" cy="599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52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69286"/>
            <a:ext cx="7358114" cy="606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53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924" y="571480"/>
            <a:ext cx="7470290" cy="57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54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88343"/>
            <a:ext cx="6072230" cy="617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55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1630"/>
            <a:ext cx="5929354" cy="622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56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6696065" cy="243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71810"/>
            <a:ext cx="8220096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28"/>
            <a:ext cx="2476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57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00042"/>
            <a:ext cx="5595941" cy="294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857364"/>
            <a:ext cx="285752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58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8342"/>
            <a:ext cx="7143800" cy="636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59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642918"/>
            <a:ext cx="4701616" cy="76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562"/>
            <a:ext cx="1872858" cy="37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642910" y="1857364"/>
            <a:ext cx="4688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KK in 1930   gravitation + </a:t>
            </a:r>
            <a:r>
              <a:rPr lang="en-US" dirty="0" err="1" smtClean="0"/>
              <a:t>electrmagnetism</a:t>
            </a:r>
            <a:r>
              <a:rPr lang="en-US" dirty="0" smtClean="0"/>
              <a:t> (n=1)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43438" y="1428736"/>
            <a:ext cx="232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valid in any dimension</a:t>
            </a:r>
            <a:endParaRPr lang="cs-CZ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411860"/>
            <a:ext cx="2347108" cy="75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1500166" y="2428868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1990   n&gt;1</a:t>
            </a:r>
            <a:endParaRPr lang="cs-CZ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071810"/>
            <a:ext cx="337187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3857628"/>
            <a:ext cx="1847488" cy="39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4429132"/>
            <a:ext cx="2319175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3786190"/>
            <a:ext cx="4541478" cy="263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57818" y="5286388"/>
            <a:ext cx="1916613" cy="44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34341"/>
            <a:ext cx="6357982" cy="612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60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92129"/>
            <a:ext cx="6929485" cy="620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61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2891"/>
            <a:ext cx="7858180" cy="617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62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1290638"/>
            <a:ext cx="88011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63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6491"/>
            <a:ext cx="6429420" cy="645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64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43042" y="857232"/>
            <a:ext cx="51467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</a:rPr>
              <a:t>Novinky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 z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</a:rPr>
              <a:t> hadronových</a:t>
            </a:r>
          </a:p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</a:rPr>
              <a:t>kolajdr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</a:rPr>
              <a:t>ů 2008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42976" y="3500438"/>
            <a:ext cx="12052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TEVATRON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LHC</a:t>
            </a:r>
            <a:endParaRPr lang="cs-CZ" b="1" dirty="0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65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857620" y="3929066"/>
            <a:ext cx="13772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top</a:t>
            </a:r>
          </a:p>
          <a:p>
            <a:r>
              <a:rPr lang="en-US" dirty="0" err="1" smtClean="0"/>
              <a:t>Oscilace</a:t>
            </a:r>
            <a:r>
              <a:rPr lang="en-US" dirty="0" smtClean="0"/>
              <a:t> B</a:t>
            </a:r>
          </a:p>
          <a:p>
            <a:r>
              <a:rPr lang="en-US" dirty="0" smtClean="0"/>
              <a:t>Nov</a:t>
            </a:r>
            <a:r>
              <a:rPr lang="cs-CZ" dirty="0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harony</a:t>
            </a:r>
            <a:endParaRPr lang="en-US" dirty="0" smtClean="0"/>
          </a:p>
          <a:p>
            <a:r>
              <a:rPr lang="en-US" dirty="0" smtClean="0"/>
              <a:t>…..</a:t>
            </a:r>
          </a:p>
          <a:p>
            <a:r>
              <a:rPr lang="en-US" dirty="0" smtClean="0"/>
              <a:t>LHC n</a:t>
            </a:r>
            <a:r>
              <a:rPr lang="cs-CZ" dirty="0" err="1" smtClean="0"/>
              <a:t>eběží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929454" y="4857760"/>
            <a:ext cx="142876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Z</a:t>
            </a:r>
            <a:r>
              <a:rPr lang="cs-CZ" sz="2000" b="1" dirty="0" err="1" smtClean="0">
                <a:solidFill>
                  <a:schemeClr val="accent3">
                    <a:lumMod val="50000"/>
                  </a:schemeClr>
                </a:solidFill>
              </a:rPr>
              <a:t>ávěry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> ?</a:t>
            </a:r>
          </a:p>
          <a:p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>Diskuse?</a:t>
            </a:r>
          </a:p>
          <a:p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>Náměty ?</a:t>
            </a:r>
            <a:endParaRPr lang="cs-CZ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71472" y="642918"/>
            <a:ext cx="2221762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Z</a:t>
            </a:r>
            <a:r>
              <a:rPr lang="cs-CZ" sz="4000" b="1" dirty="0" err="1" smtClean="0">
                <a:solidFill>
                  <a:schemeClr val="accent3">
                    <a:lumMod val="50000"/>
                  </a:schemeClr>
                </a:solidFill>
              </a:rPr>
              <a:t>ávěry</a:t>
            </a:r>
            <a:r>
              <a:rPr lang="cs-CZ" sz="4000" b="1" dirty="0" smtClean="0">
                <a:solidFill>
                  <a:schemeClr val="accent3">
                    <a:lumMod val="50000"/>
                  </a:schemeClr>
                </a:solidFill>
              </a:rPr>
              <a:t> ?</a:t>
            </a:r>
          </a:p>
          <a:p>
            <a:r>
              <a:rPr lang="cs-CZ" sz="4000" b="1" dirty="0" smtClean="0">
                <a:solidFill>
                  <a:schemeClr val="accent3">
                    <a:lumMod val="50000"/>
                  </a:schemeClr>
                </a:solidFill>
              </a:rPr>
              <a:t>Diskuse?</a:t>
            </a:r>
          </a:p>
          <a:p>
            <a:r>
              <a:rPr lang="cs-CZ" sz="4000" b="1" dirty="0" smtClean="0">
                <a:solidFill>
                  <a:schemeClr val="accent3">
                    <a:lumMod val="50000"/>
                  </a:schemeClr>
                </a:solidFill>
              </a:rPr>
              <a:t>Náměty ?</a:t>
            </a:r>
            <a:endParaRPr lang="cs-CZ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66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786314" y="1571612"/>
            <a:ext cx="35719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</a:t>
            </a:r>
            <a:r>
              <a:rPr lang="cs-CZ" dirty="0" smtClean="0"/>
              <a:t>u</a:t>
            </a:r>
            <a:r>
              <a:rPr lang="en-US" dirty="0" err="1" smtClean="0"/>
              <a:t>denti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FJFI:</a:t>
            </a:r>
          </a:p>
          <a:p>
            <a:endParaRPr lang="en-US" dirty="0" smtClean="0"/>
          </a:p>
          <a:p>
            <a:r>
              <a:rPr lang="en-US" dirty="0" smtClean="0"/>
              <a:t>D</a:t>
            </a:r>
            <a:r>
              <a:rPr lang="cs-CZ" dirty="0" smtClean="0"/>
              <a:t>r</a:t>
            </a:r>
            <a:endParaRPr lang="en-US" dirty="0" smtClean="0"/>
          </a:p>
          <a:p>
            <a:r>
              <a:rPr lang="en-US" sz="2400" b="1" dirty="0" smtClean="0"/>
              <a:t>     </a:t>
            </a:r>
            <a:r>
              <a:rPr lang="en-US" sz="2400" b="1" dirty="0" err="1" smtClean="0"/>
              <a:t>Z.Hub</a:t>
            </a:r>
            <a:r>
              <a:rPr lang="cs-CZ" sz="2400" b="1" dirty="0" err="1" smtClean="0"/>
              <a:t>áč</a:t>
            </a:r>
            <a:r>
              <a:rPr lang="en-US" sz="2400" b="1" dirty="0" err="1" smtClean="0"/>
              <a:t>ek</a:t>
            </a:r>
            <a:r>
              <a:rPr lang="en-US" sz="2400" b="1" dirty="0" smtClean="0"/>
              <a:t>…….QCD</a:t>
            </a:r>
            <a:endParaRPr lang="en-US" sz="2400" b="1" dirty="0" smtClean="0"/>
          </a:p>
          <a:p>
            <a:r>
              <a:rPr lang="en-US" sz="2400" b="1" dirty="0" smtClean="0"/>
              <a:t>     P. </a:t>
            </a:r>
            <a:r>
              <a:rPr lang="en-US" sz="2400" b="1" dirty="0" err="1" smtClean="0"/>
              <a:t>Vok</a:t>
            </a:r>
            <a:r>
              <a:rPr lang="cs-CZ" sz="2400" b="1" dirty="0" err="1" smtClean="0"/>
              <a:t>áč</a:t>
            </a:r>
            <a:r>
              <a:rPr lang="en-US" sz="2400" b="1" dirty="0" smtClean="0"/>
              <a:t>…top in </a:t>
            </a:r>
            <a:r>
              <a:rPr lang="en-US" sz="2400" b="1" dirty="0" err="1" smtClean="0"/>
              <a:t>mj</a:t>
            </a:r>
            <a:endParaRPr lang="cs-CZ" sz="2400" b="1" dirty="0" smtClean="0"/>
          </a:p>
          <a:p>
            <a:r>
              <a:rPr lang="cs-CZ" sz="2400" b="1" dirty="0" smtClean="0"/>
              <a:t>     V. </a:t>
            </a:r>
            <a:r>
              <a:rPr lang="cs-CZ" sz="2400" b="1" dirty="0" smtClean="0"/>
              <a:t>Hynek</a:t>
            </a:r>
            <a:r>
              <a:rPr lang="en-US" sz="2400" b="1" dirty="0" smtClean="0"/>
              <a:t>……..diff</a:t>
            </a:r>
            <a:endParaRPr lang="cs-CZ" sz="2400" b="1" dirty="0" smtClean="0"/>
          </a:p>
          <a:p>
            <a:r>
              <a:rPr lang="cs-CZ" sz="2400" dirty="0" smtClean="0"/>
              <a:t>D</a:t>
            </a:r>
            <a:r>
              <a:rPr lang="en-US" sz="2400" dirty="0" err="1" smtClean="0"/>
              <a:t>ip</a:t>
            </a:r>
            <a:r>
              <a:rPr lang="cs-CZ" sz="2400" dirty="0" smtClean="0"/>
              <a:t>  </a:t>
            </a:r>
            <a:endParaRPr lang="en-US" sz="2400" dirty="0" smtClean="0"/>
          </a:p>
          <a:p>
            <a:r>
              <a:rPr lang="cs-CZ" sz="2400" dirty="0" smtClean="0"/>
              <a:t>        </a:t>
            </a:r>
            <a:r>
              <a:rPr lang="cs-CZ" sz="2400" dirty="0" err="1" smtClean="0"/>
              <a:t>M</a:t>
            </a:r>
            <a:r>
              <a:rPr lang="cs-CZ" sz="2400" dirty="0" smtClean="0"/>
              <a:t>.Vlasák</a:t>
            </a:r>
            <a:r>
              <a:rPr lang="en-US" sz="2400" dirty="0" smtClean="0"/>
              <a:t>….H/BH</a:t>
            </a:r>
            <a:endParaRPr lang="cs-CZ" sz="2400" dirty="0" smtClean="0"/>
          </a:p>
          <a:p>
            <a:r>
              <a:rPr lang="cs-CZ" sz="2400" dirty="0" smtClean="0"/>
              <a:t>         K. </a:t>
            </a:r>
            <a:r>
              <a:rPr lang="cs-CZ" sz="2400" dirty="0" err="1" smtClean="0"/>
              <a:t>Augsten</a:t>
            </a:r>
            <a:r>
              <a:rPr lang="en-US" sz="2400" dirty="0" smtClean="0"/>
              <a:t>….top 2l</a:t>
            </a:r>
            <a:endParaRPr lang="cs-CZ" sz="2400" dirty="0" smtClean="0"/>
          </a:p>
          <a:p>
            <a:r>
              <a:rPr lang="en-US" sz="2400" dirty="0" err="1" smtClean="0"/>
              <a:t>Bak</a:t>
            </a:r>
            <a:endParaRPr lang="en-US" sz="2400" dirty="0" smtClean="0"/>
          </a:p>
          <a:p>
            <a:r>
              <a:rPr lang="cs-CZ" sz="2400" dirty="0" smtClean="0"/>
              <a:t>                 </a:t>
            </a:r>
            <a:r>
              <a:rPr lang="cs-CZ" sz="2400" dirty="0" smtClean="0"/>
              <a:t>P. </a:t>
            </a:r>
            <a:r>
              <a:rPr lang="cs-CZ" sz="2400" dirty="0" smtClean="0"/>
              <a:t>Železný</a:t>
            </a:r>
            <a:r>
              <a:rPr lang="en-US" sz="2400" dirty="0" smtClean="0"/>
              <a:t>….CP</a:t>
            </a:r>
            <a:endParaRPr lang="cs-CZ" sz="2400" dirty="0" smtClean="0"/>
          </a:p>
          <a:p>
            <a:r>
              <a:rPr lang="cs-CZ" sz="2400" dirty="0" smtClean="0"/>
              <a:t>                 P. </a:t>
            </a:r>
            <a:r>
              <a:rPr lang="cs-CZ" sz="2400" dirty="0" smtClean="0"/>
              <a:t>Božek</a:t>
            </a:r>
            <a:r>
              <a:rPr lang="en-US" sz="2400" dirty="0" smtClean="0"/>
              <a:t>…top spin</a:t>
            </a:r>
            <a:r>
              <a:rPr lang="cs-CZ" sz="2400" dirty="0" smtClean="0"/>
              <a:t>  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8992049" cy="487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357554" y="2643182"/>
            <a:ext cx="1859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chemeClr val="accent3">
                    <a:lumMod val="50000"/>
                  </a:schemeClr>
                </a:solidFill>
              </a:rPr>
              <a:t>Vznik BH</a:t>
            </a:r>
            <a:endParaRPr lang="cs-CZ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7590522" cy="201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857224" y="785794"/>
            <a:ext cx="6359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Schwarschild-Tangherlini</a:t>
            </a:r>
            <a:r>
              <a:rPr lang="en-US" dirty="0" smtClean="0"/>
              <a:t>    line element of black hole with radius r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00100" y="4286256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 D=4+n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786313"/>
            <a:ext cx="44100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2071670" y="514351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cs-CZ" dirty="0"/>
          </a:p>
        </p:txBody>
      </p:sp>
      <p:cxnSp>
        <p:nvCxnSpPr>
          <p:cNvPr id="13" name="Přímá spojovací čára 12"/>
          <p:cNvCxnSpPr/>
          <p:nvPr/>
        </p:nvCxnSpPr>
        <p:spPr>
          <a:xfrm>
            <a:off x="2000232" y="5857892"/>
            <a:ext cx="48577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5.3.2009</a:t>
            </a:r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D045-7840-46CD-9BEC-EB5A7CA93E56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CZ-SK Košice (V. Šimák)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3306</TotalTime>
  <Words>895</Words>
  <Application>Microsoft Office PowerPoint</Application>
  <PresentationFormat>Předvádění na obrazovce (4:3)</PresentationFormat>
  <Paragraphs>269</Paragraphs>
  <Slides>66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68" baseType="lpstr">
      <vt:lpstr>Motiv sady Office</vt:lpstr>
      <vt:lpstr>Dokument</vt:lpstr>
      <vt:lpstr>Snímek 1</vt:lpstr>
      <vt:lpstr>Černé díry v LHC ?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  <vt:lpstr>Snímek 55</vt:lpstr>
      <vt:lpstr>Snímek 56</vt:lpstr>
      <vt:lpstr>Snímek 57</vt:lpstr>
      <vt:lpstr>Snímek 58</vt:lpstr>
      <vt:lpstr>Snímek 59</vt:lpstr>
      <vt:lpstr>Snímek 60</vt:lpstr>
      <vt:lpstr>Snímek 61</vt:lpstr>
      <vt:lpstr>Snímek 62</vt:lpstr>
      <vt:lpstr>Snímek 63</vt:lpstr>
      <vt:lpstr>Snímek 64</vt:lpstr>
      <vt:lpstr>Snímek 65</vt:lpstr>
      <vt:lpstr>Snímek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Černé díry v LHC ?</dc:title>
  <dc:creator>simak</dc:creator>
  <cp:lastModifiedBy>simak</cp:lastModifiedBy>
  <cp:revision>37</cp:revision>
  <dcterms:created xsi:type="dcterms:W3CDTF">2009-02-16T23:58:36Z</dcterms:created>
  <dcterms:modified xsi:type="dcterms:W3CDTF">2009-03-04T05:54:13Z</dcterms:modified>
</cp:coreProperties>
</file>